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8" r:id="rId4"/>
    <p:sldId id="264" r:id="rId5"/>
    <p:sldId id="265" r:id="rId6"/>
    <p:sldId id="275" r:id="rId7"/>
    <p:sldId id="266" r:id="rId8"/>
    <p:sldId id="274" r:id="rId9"/>
    <p:sldId id="273" r:id="rId10"/>
    <p:sldId id="267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439" autoAdjust="0"/>
  </p:normalViewPr>
  <p:slideViewPr>
    <p:cSldViewPr snapToGrid="0">
      <p:cViewPr varScale="1">
        <p:scale>
          <a:sx n="105" d="100"/>
          <a:sy n="105" d="100"/>
        </p:scale>
        <p:origin x="-186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4448A-5A8B-46FA-8EF0-D2EDD78910D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7F9F6-C231-40A9-97D8-BF1642D90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895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112787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30982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0951" y="4214419"/>
            <a:ext cx="5955957" cy="1129350"/>
          </a:xfrm>
        </p:spPr>
        <p:txBody>
          <a:bodyPr>
            <a:noAutofit/>
          </a:bodyPr>
          <a:lstStyle>
            <a:lvl1pPr marL="0" indent="0" algn="ctr">
              <a:buNone/>
              <a:defRPr sz="40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47" y="5108926"/>
            <a:ext cx="2161309" cy="1622394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7510848" y="5445401"/>
            <a:ext cx="4038600" cy="116205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0413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458" y="1688549"/>
            <a:ext cx="11129321" cy="45804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782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595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5458" y="1688549"/>
            <a:ext cx="5484341" cy="44884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88549"/>
            <a:ext cx="5492579" cy="44884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735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459" y="1574071"/>
            <a:ext cx="5462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459" y="2397982"/>
            <a:ext cx="5462116" cy="379687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74071"/>
            <a:ext cx="549257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97983"/>
            <a:ext cx="5492579" cy="37968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510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9743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1774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968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024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5458" y="1688550"/>
            <a:ext cx="11129321" cy="4568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400431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6" y="132220"/>
            <a:ext cx="1556952" cy="116873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67698" y="387598"/>
            <a:ext cx="9597082" cy="74922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618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99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459" y="1532650"/>
            <a:ext cx="11129320" cy="4724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54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456FC-6214-4447-8858-6B6D5CAEE212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15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B783B-D4CE-4F67-8571-2D2E9B42AF8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067697" y="387598"/>
            <a:ext cx="9910119" cy="7492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Click to edit Master title style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3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3948545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Wrap up of Day 2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00802"/>
            <a:ext cx="9144000" cy="1655762"/>
          </a:xfrm>
        </p:spPr>
        <p:txBody>
          <a:bodyPr/>
          <a:lstStyle/>
          <a:p>
            <a:r>
              <a:rPr lang="en-GB" dirty="0" err="1" smtClean="0"/>
              <a:t>PRoNTo</a:t>
            </a:r>
            <a:r>
              <a:rPr lang="en-GB" dirty="0" smtClean="0"/>
              <a:t> course</a:t>
            </a:r>
            <a:br>
              <a:rPr lang="en-GB" dirty="0" smtClean="0"/>
            </a:br>
            <a:r>
              <a:rPr lang="en-GB" dirty="0" smtClean="0"/>
              <a:t>May 2021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4" y="5097624"/>
            <a:ext cx="2161309" cy="162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0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596044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35240"/>
            <a:ext cx="10327178" cy="1325563"/>
          </a:xfrm>
        </p:spPr>
        <p:txBody>
          <a:bodyPr/>
          <a:lstStyle/>
          <a:p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" y="308183"/>
            <a:ext cx="1305098" cy="97967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234950"/>
            <a:ext cx="8802688" cy="639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77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596044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35240"/>
            <a:ext cx="10327178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Classification &amp; regression performance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" y="308183"/>
            <a:ext cx="1305098" cy="979676"/>
          </a:xfrm>
          <a:prstGeom prst="rect">
            <a:avLst/>
          </a:prstGeom>
        </p:spPr>
      </p:pic>
      <p:pic>
        <p:nvPicPr>
          <p:cNvPr id="6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887" y="3169917"/>
            <a:ext cx="3532778" cy="3404167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614363" y="1123203"/>
            <a:ext cx="5731826" cy="2046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/>
              <a:buChar char="•"/>
            </a:pPr>
            <a:endParaRPr lang="en-GB" sz="2800" dirty="0" smtClean="0"/>
          </a:p>
          <a:p>
            <a:pPr marL="457200" indent="-457200">
              <a:spcBef>
                <a:spcPts val="600"/>
              </a:spcBef>
              <a:buFont typeface="Arial"/>
              <a:buChar char="•"/>
            </a:pPr>
            <a:r>
              <a:rPr lang="en-GB" sz="2800" dirty="0" smtClean="0"/>
              <a:t>Accuracy: total, per class, balanced</a:t>
            </a:r>
          </a:p>
          <a:p>
            <a:pPr marL="457200" indent="-457200">
              <a:spcBef>
                <a:spcPts val="600"/>
              </a:spcBef>
              <a:buFont typeface="Arial"/>
              <a:buChar char="•"/>
            </a:pPr>
            <a:r>
              <a:rPr lang="en-GB" sz="2800" dirty="0" smtClean="0"/>
              <a:t>Sensitivity &amp; specificity</a:t>
            </a:r>
          </a:p>
          <a:p>
            <a:pPr marL="457200" indent="-457200">
              <a:spcBef>
                <a:spcPts val="600"/>
              </a:spcBef>
              <a:buFont typeface="Arial"/>
              <a:buChar char="•"/>
            </a:pPr>
            <a:r>
              <a:rPr lang="en-GB" sz="2800" dirty="0" smtClean="0"/>
              <a:t>ROC curve &amp; AUC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259540" y="5112145"/>
            <a:ext cx="4786686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Font typeface="Arial"/>
              <a:buChar char="•"/>
            </a:pPr>
            <a:r>
              <a:rPr lang="en-GB" sz="2800" dirty="0" smtClean="0"/>
              <a:t>Mean </a:t>
            </a:r>
            <a:r>
              <a:rPr lang="en-GB" sz="2800" dirty="0"/>
              <a:t>square error</a:t>
            </a:r>
          </a:p>
          <a:p>
            <a:pPr marL="457200" indent="-457200">
              <a:spcBef>
                <a:spcPts val="600"/>
              </a:spcBef>
              <a:buFont typeface="Arial"/>
              <a:buChar char="•"/>
            </a:pPr>
            <a:r>
              <a:rPr lang="en-GB" sz="2800" dirty="0"/>
              <a:t>Correlation of prediction with target</a:t>
            </a:r>
          </a:p>
        </p:txBody>
      </p:sp>
    </p:spTree>
    <p:extLst>
      <p:ext uri="{BB962C8B-B14F-4D97-AF65-F5344CB8AC3E}">
        <p14:creationId xmlns:p14="http://schemas.microsoft.com/office/powerpoint/2010/main" val="29137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596044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35240"/>
            <a:ext cx="10327178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Cross-validation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" y="308183"/>
            <a:ext cx="1305098" cy="979676"/>
          </a:xfrm>
          <a:prstGeom prst="rect">
            <a:avLst/>
          </a:prstGeom>
        </p:spPr>
      </p:pic>
      <p:sp>
        <p:nvSpPr>
          <p:cNvPr id="7" name="ZoneTexte 7"/>
          <p:cNvSpPr txBox="1"/>
          <p:nvPr/>
        </p:nvSpPr>
        <p:spPr>
          <a:xfrm>
            <a:off x="2141754" y="1715237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samples</a:t>
            </a:r>
            <a:endParaRPr lang="en-GB" dirty="0"/>
          </a:p>
        </p:txBody>
      </p:sp>
      <p:sp>
        <p:nvSpPr>
          <p:cNvPr id="8" name="ZoneTexte 8"/>
          <p:cNvSpPr txBox="1"/>
          <p:nvPr/>
        </p:nvSpPr>
        <p:spPr>
          <a:xfrm>
            <a:off x="3094242" y="1715237"/>
            <a:ext cx="637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label</a:t>
            </a:r>
            <a:endParaRPr lang="fr-FR" dirty="0"/>
          </a:p>
        </p:txBody>
      </p:sp>
      <p:sp>
        <p:nvSpPr>
          <p:cNvPr id="9" name="ZoneTexte 9"/>
          <p:cNvSpPr txBox="1"/>
          <p:nvPr/>
        </p:nvSpPr>
        <p:spPr>
          <a:xfrm>
            <a:off x="4070644" y="1627292"/>
            <a:ext cx="1111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Variables:</a:t>
            </a:r>
            <a:endParaRPr lang="fr-FR" dirty="0"/>
          </a:p>
        </p:txBody>
      </p:sp>
      <p:graphicFrame>
        <p:nvGraphicFramePr>
          <p:cNvPr id="10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7657"/>
              </p:ext>
            </p:extLst>
          </p:nvPr>
        </p:nvGraphicFramePr>
        <p:xfrm>
          <a:off x="2319094" y="2261946"/>
          <a:ext cx="518354" cy="3657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18354"/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 vert="vert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i="1" dirty="0" smtClean="0"/>
                        <a:t>i</a:t>
                      </a:r>
                      <a:endParaRPr lang="fr-FR" i="1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i="1" dirty="0" smtClean="0"/>
                        <a:t>i</a:t>
                      </a:r>
                      <a:r>
                        <a:rPr lang="fr-FR" dirty="0" smtClean="0"/>
                        <a:t>+1</a:t>
                      </a:r>
                      <a:endParaRPr lang="fr-FR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i="1" dirty="0" smtClean="0"/>
                        <a:t>i</a:t>
                      </a:r>
                      <a:r>
                        <a:rPr lang="fr-FR" dirty="0" smtClean="0"/>
                        <a:t>+2</a:t>
                      </a:r>
                      <a:endParaRPr lang="fr-FR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 vert="vert"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i="1" dirty="0" smtClean="0"/>
                        <a:t>n</a:t>
                      </a:r>
                      <a:endParaRPr lang="fr-FR" i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145552"/>
              </p:ext>
            </p:extLst>
          </p:nvPr>
        </p:nvGraphicFramePr>
        <p:xfrm>
          <a:off x="3094242" y="2261946"/>
          <a:ext cx="4806714" cy="3657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15172"/>
                <a:gridCol w="468397"/>
                <a:gridCol w="744629"/>
                <a:gridCol w="744629"/>
                <a:gridCol w="744629"/>
                <a:gridCol w="744629"/>
                <a:gridCol w="744629"/>
              </a:tblGrid>
              <a:tr h="3545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 vert="vert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 vert="vert270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 vert="vert270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 vert="vert270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1"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 vert="vert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 vert="vert270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 vert="vert270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</a:t>
                      </a:r>
                    </a:p>
                  </a:txBody>
                  <a:tcPr vert="vert270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Rectangle à coins arrondis 13"/>
          <p:cNvSpPr/>
          <p:nvPr/>
        </p:nvSpPr>
        <p:spPr>
          <a:xfrm>
            <a:off x="2836767" y="2218249"/>
            <a:ext cx="5258267" cy="1922594"/>
          </a:xfrm>
          <a:prstGeom prst="roundRect">
            <a:avLst>
              <a:gd name="adj" fmla="val 9101"/>
            </a:avLst>
          </a:prstGeom>
          <a:noFill/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4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676721"/>
              </p:ext>
            </p:extLst>
          </p:nvPr>
        </p:nvGraphicFramePr>
        <p:xfrm>
          <a:off x="3094242" y="1872957"/>
          <a:ext cx="4806714" cy="37507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15172"/>
                <a:gridCol w="468397"/>
                <a:gridCol w="744629"/>
                <a:gridCol w="744629"/>
                <a:gridCol w="744629"/>
                <a:gridCol w="744629"/>
                <a:gridCol w="744629"/>
              </a:tblGrid>
              <a:tr h="375077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var 1 </a:t>
                      </a:r>
                      <a:endParaRPr lang="fr-FR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var 2</a:t>
                      </a:r>
                      <a:endParaRPr lang="fr-FR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var 3</a:t>
                      </a:r>
                      <a:endParaRPr lang="fr-FR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var </a:t>
                      </a:r>
                      <a:r>
                        <a:rPr lang="fr-FR" i="1" dirty="0" smtClean="0"/>
                        <a:t>m</a:t>
                      </a:r>
                      <a:endParaRPr lang="fr-FR" i="1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à coins arrondis 15"/>
          <p:cNvSpPr/>
          <p:nvPr/>
        </p:nvSpPr>
        <p:spPr>
          <a:xfrm>
            <a:off x="4070644" y="4407440"/>
            <a:ext cx="4025605" cy="1578473"/>
          </a:xfrm>
          <a:prstGeom prst="roundRect">
            <a:avLst>
              <a:gd name="adj" fmla="val 9101"/>
            </a:avLst>
          </a:prstGeom>
          <a:noFill/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6"/>
          <p:cNvSpPr txBox="1"/>
          <p:nvPr/>
        </p:nvSpPr>
        <p:spPr>
          <a:xfrm rot="16200000">
            <a:off x="1180293" y="3072761"/>
            <a:ext cx="1963179" cy="305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60"/>
              </a:lnSpc>
            </a:pPr>
            <a:r>
              <a:rPr lang="fr-FR" dirty="0" smtClean="0"/>
              <a:t>Training set</a:t>
            </a:r>
            <a:endParaRPr lang="fr-FR" dirty="0"/>
          </a:p>
        </p:txBody>
      </p:sp>
      <p:sp>
        <p:nvSpPr>
          <p:cNvPr id="17" name="Flèche vers la droite 17"/>
          <p:cNvSpPr/>
          <p:nvPr/>
        </p:nvSpPr>
        <p:spPr>
          <a:xfrm>
            <a:off x="8124470" y="3003766"/>
            <a:ext cx="416441" cy="3198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8"/>
          <p:cNvSpPr txBox="1"/>
          <p:nvPr/>
        </p:nvSpPr>
        <p:spPr>
          <a:xfrm>
            <a:off x="8613994" y="2815619"/>
            <a:ext cx="1721556" cy="70788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Trained</a:t>
            </a:r>
            <a:r>
              <a:rPr lang="fr-FR" sz="2000" b="1" dirty="0" smtClean="0"/>
              <a:t> classifier</a:t>
            </a:r>
            <a:endParaRPr lang="fr-FR" sz="2000" b="1" dirty="0"/>
          </a:p>
        </p:txBody>
      </p:sp>
      <p:graphicFrame>
        <p:nvGraphicFramePr>
          <p:cNvPr id="19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248727"/>
              </p:ext>
            </p:extLst>
          </p:nvPr>
        </p:nvGraphicFramePr>
        <p:xfrm>
          <a:off x="9746956" y="4439662"/>
          <a:ext cx="518354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18354"/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i="0" dirty="0" smtClean="0"/>
                        <a:t>-1</a:t>
                      </a:r>
                      <a:endParaRPr lang="fr-FR" i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 vert="vert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fr-FR" i="0" dirty="0" smtClean="0"/>
                        <a:t>-1</a:t>
                      </a:r>
                      <a:endParaRPr lang="fr-FR" i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0" name="Flèche vers la droite 20"/>
          <p:cNvSpPr/>
          <p:nvPr/>
        </p:nvSpPr>
        <p:spPr>
          <a:xfrm>
            <a:off x="8143294" y="5206973"/>
            <a:ext cx="1509591" cy="25199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Virage 21"/>
          <p:cNvSpPr/>
          <p:nvPr/>
        </p:nvSpPr>
        <p:spPr>
          <a:xfrm rot="10800000" flipH="1">
            <a:off x="9039494" y="3551723"/>
            <a:ext cx="613391" cy="1484040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2" name="ZoneTexte 22"/>
          <p:cNvSpPr txBox="1"/>
          <p:nvPr/>
        </p:nvSpPr>
        <p:spPr>
          <a:xfrm>
            <a:off x="9472235" y="5998634"/>
            <a:ext cx="121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Predicted</a:t>
            </a:r>
            <a:r>
              <a:rPr lang="fr-FR" dirty="0" smtClean="0"/>
              <a:t> label</a:t>
            </a:r>
            <a:endParaRPr lang="fr-FR" dirty="0"/>
          </a:p>
        </p:txBody>
      </p:sp>
      <p:sp>
        <p:nvSpPr>
          <p:cNvPr id="23" name="ZoneTexte 23"/>
          <p:cNvSpPr txBox="1"/>
          <p:nvPr/>
        </p:nvSpPr>
        <p:spPr>
          <a:xfrm>
            <a:off x="3044402" y="5998634"/>
            <a:ext cx="70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True</a:t>
            </a:r>
            <a:r>
              <a:rPr lang="fr-FR" dirty="0" smtClean="0"/>
              <a:t> label</a:t>
            </a:r>
            <a:endParaRPr lang="fr-FR" dirty="0"/>
          </a:p>
        </p:txBody>
      </p:sp>
      <p:cxnSp>
        <p:nvCxnSpPr>
          <p:cNvPr id="24" name="Connecteur droit avec flèche 24"/>
          <p:cNvCxnSpPr>
            <a:stCxn id="23" idx="3"/>
            <a:endCxn id="22" idx="1"/>
          </p:cNvCxnSpPr>
          <p:nvPr/>
        </p:nvCxnSpPr>
        <p:spPr>
          <a:xfrm>
            <a:off x="3750355" y="6321800"/>
            <a:ext cx="5721880" cy="0"/>
          </a:xfrm>
          <a:prstGeom prst="straightConnector1">
            <a:avLst/>
          </a:prstGeom>
          <a:ln w="38100" cmpd="sng">
            <a:prstDash val="lgDash"/>
            <a:headEnd type="arrow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5" name="Grouper 26"/>
          <p:cNvGrpSpPr/>
          <p:nvPr/>
        </p:nvGrpSpPr>
        <p:grpSpPr>
          <a:xfrm>
            <a:off x="4424789" y="2337841"/>
            <a:ext cx="3178437" cy="216370"/>
            <a:chOff x="2723073" y="1563631"/>
            <a:chExt cx="3178437" cy="216370"/>
          </a:xfrm>
        </p:grpSpPr>
        <p:sp>
          <p:nvSpPr>
            <p:cNvPr id="26" name="Ellipse 27"/>
            <p:cNvSpPr/>
            <p:nvPr/>
          </p:nvSpPr>
          <p:spPr>
            <a:xfrm>
              <a:off x="2723073" y="1563631"/>
              <a:ext cx="200052" cy="21637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8"/>
            <p:cNvSpPr/>
            <p:nvPr/>
          </p:nvSpPr>
          <p:spPr>
            <a:xfrm>
              <a:off x="3458911" y="1563631"/>
              <a:ext cx="200052" cy="21637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9"/>
            <p:cNvSpPr/>
            <p:nvPr/>
          </p:nvSpPr>
          <p:spPr>
            <a:xfrm>
              <a:off x="4232021" y="1563631"/>
              <a:ext cx="200052" cy="2163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30"/>
            <p:cNvSpPr/>
            <p:nvPr/>
          </p:nvSpPr>
          <p:spPr>
            <a:xfrm>
              <a:off x="5701458" y="1563631"/>
              <a:ext cx="200052" cy="21637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r 31"/>
          <p:cNvGrpSpPr/>
          <p:nvPr/>
        </p:nvGrpSpPr>
        <p:grpSpPr>
          <a:xfrm>
            <a:off x="4424789" y="2706611"/>
            <a:ext cx="3178437" cy="216370"/>
            <a:chOff x="2723073" y="1932401"/>
            <a:chExt cx="3178437" cy="216370"/>
          </a:xfrm>
        </p:grpSpPr>
        <p:sp>
          <p:nvSpPr>
            <p:cNvPr id="31" name="Ellipse 32"/>
            <p:cNvSpPr/>
            <p:nvPr/>
          </p:nvSpPr>
          <p:spPr>
            <a:xfrm>
              <a:off x="2723073" y="1932401"/>
              <a:ext cx="200052" cy="21637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3"/>
            <p:cNvSpPr/>
            <p:nvPr/>
          </p:nvSpPr>
          <p:spPr>
            <a:xfrm>
              <a:off x="3458911" y="1932401"/>
              <a:ext cx="200052" cy="21637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4"/>
            <p:cNvSpPr/>
            <p:nvPr/>
          </p:nvSpPr>
          <p:spPr>
            <a:xfrm>
              <a:off x="4232021" y="1932401"/>
              <a:ext cx="200052" cy="2163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5"/>
            <p:cNvSpPr/>
            <p:nvPr/>
          </p:nvSpPr>
          <p:spPr>
            <a:xfrm>
              <a:off x="5701458" y="1932401"/>
              <a:ext cx="200052" cy="216370"/>
            </a:xfrm>
            <a:prstGeom prst="ellipse">
              <a:avLst/>
            </a:prstGeom>
            <a:solidFill>
              <a:srgbClr val="F2F2F2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" name="Grouper 36"/>
          <p:cNvGrpSpPr/>
          <p:nvPr/>
        </p:nvGrpSpPr>
        <p:grpSpPr>
          <a:xfrm>
            <a:off x="4424789" y="3069619"/>
            <a:ext cx="3178437" cy="216370"/>
            <a:chOff x="2723073" y="2295409"/>
            <a:chExt cx="3178437" cy="216370"/>
          </a:xfrm>
        </p:grpSpPr>
        <p:sp>
          <p:nvSpPr>
            <p:cNvPr id="36" name="Ellipse 37"/>
            <p:cNvSpPr/>
            <p:nvPr/>
          </p:nvSpPr>
          <p:spPr>
            <a:xfrm>
              <a:off x="2723073" y="2295409"/>
              <a:ext cx="200052" cy="21637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8"/>
            <p:cNvSpPr/>
            <p:nvPr/>
          </p:nvSpPr>
          <p:spPr>
            <a:xfrm>
              <a:off x="3458911" y="2295409"/>
              <a:ext cx="200052" cy="2163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9"/>
            <p:cNvSpPr/>
            <p:nvPr/>
          </p:nvSpPr>
          <p:spPr>
            <a:xfrm>
              <a:off x="4232021" y="2295409"/>
              <a:ext cx="200052" cy="216370"/>
            </a:xfrm>
            <a:prstGeom prst="ellipse">
              <a:avLst/>
            </a:prstGeom>
            <a:solidFill>
              <a:srgbClr val="595959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40"/>
            <p:cNvSpPr/>
            <p:nvPr/>
          </p:nvSpPr>
          <p:spPr>
            <a:xfrm>
              <a:off x="5701458" y="2295409"/>
              <a:ext cx="200052" cy="21637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0" name="Grouper 41"/>
          <p:cNvGrpSpPr/>
          <p:nvPr/>
        </p:nvGrpSpPr>
        <p:grpSpPr>
          <a:xfrm>
            <a:off x="4424789" y="3799858"/>
            <a:ext cx="3178437" cy="216370"/>
            <a:chOff x="2723073" y="3025648"/>
            <a:chExt cx="3178437" cy="216370"/>
          </a:xfrm>
        </p:grpSpPr>
        <p:sp>
          <p:nvSpPr>
            <p:cNvPr id="41" name="Ellipse 42"/>
            <p:cNvSpPr/>
            <p:nvPr/>
          </p:nvSpPr>
          <p:spPr>
            <a:xfrm>
              <a:off x="2723073" y="3025648"/>
              <a:ext cx="200052" cy="216370"/>
            </a:xfrm>
            <a:prstGeom prst="ellipse">
              <a:avLst/>
            </a:prstGeom>
            <a:solidFill>
              <a:srgbClr val="F2F2F2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Ellipse 43"/>
            <p:cNvSpPr/>
            <p:nvPr/>
          </p:nvSpPr>
          <p:spPr>
            <a:xfrm>
              <a:off x="3458911" y="3025648"/>
              <a:ext cx="200052" cy="21637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Ellipse 44"/>
            <p:cNvSpPr/>
            <p:nvPr/>
          </p:nvSpPr>
          <p:spPr>
            <a:xfrm>
              <a:off x="4232021" y="3025648"/>
              <a:ext cx="200052" cy="2163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5"/>
            <p:cNvSpPr/>
            <p:nvPr/>
          </p:nvSpPr>
          <p:spPr>
            <a:xfrm>
              <a:off x="5701458" y="3025648"/>
              <a:ext cx="200052" cy="21637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5" name="Grouper 46"/>
          <p:cNvGrpSpPr/>
          <p:nvPr/>
        </p:nvGrpSpPr>
        <p:grpSpPr>
          <a:xfrm>
            <a:off x="4424789" y="4531351"/>
            <a:ext cx="3178437" cy="216370"/>
            <a:chOff x="2723073" y="3757141"/>
            <a:chExt cx="3178437" cy="216370"/>
          </a:xfrm>
        </p:grpSpPr>
        <p:sp>
          <p:nvSpPr>
            <p:cNvPr id="46" name="Ellipse 47"/>
            <p:cNvSpPr/>
            <p:nvPr/>
          </p:nvSpPr>
          <p:spPr>
            <a:xfrm>
              <a:off x="2723073" y="3757141"/>
              <a:ext cx="200052" cy="21637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Ellipse 48"/>
            <p:cNvSpPr/>
            <p:nvPr/>
          </p:nvSpPr>
          <p:spPr>
            <a:xfrm>
              <a:off x="3458911" y="3757141"/>
              <a:ext cx="200052" cy="21637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Ellipse 49"/>
            <p:cNvSpPr/>
            <p:nvPr/>
          </p:nvSpPr>
          <p:spPr>
            <a:xfrm>
              <a:off x="4232021" y="3757141"/>
              <a:ext cx="200052" cy="2163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Ellipse 50"/>
            <p:cNvSpPr/>
            <p:nvPr/>
          </p:nvSpPr>
          <p:spPr>
            <a:xfrm>
              <a:off x="5701458" y="3757141"/>
              <a:ext cx="200052" cy="21637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0" name="Grouper 51"/>
          <p:cNvGrpSpPr/>
          <p:nvPr/>
        </p:nvGrpSpPr>
        <p:grpSpPr>
          <a:xfrm>
            <a:off x="4424789" y="4896650"/>
            <a:ext cx="3178437" cy="216370"/>
            <a:chOff x="2723073" y="4122440"/>
            <a:chExt cx="3178437" cy="216370"/>
          </a:xfrm>
        </p:grpSpPr>
        <p:sp>
          <p:nvSpPr>
            <p:cNvPr id="51" name="Ellipse 52"/>
            <p:cNvSpPr/>
            <p:nvPr/>
          </p:nvSpPr>
          <p:spPr>
            <a:xfrm>
              <a:off x="2723073" y="4122440"/>
              <a:ext cx="200052" cy="21637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Ellipse 53"/>
            <p:cNvSpPr/>
            <p:nvPr/>
          </p:nvSpPr>
          <p:spPr>
            <a:xfrm>
              <a:off x="3458911" y="4122440"/>
              <a:ext cx="200052" cy="2163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Ellipse 54"/>
            <p:cNvSpPr/>
            <p:nvPr/>
          </p:nvSpPr>
          <p:spPr>
            <a:xfrm>
              <a:off x="4232021" y="4122440"/>
              <a:ext cx="200052" cy="216370"/>
            </a:xfrm>
            <a:prstGeom prst="ellipse">
              <a:avLst/>
            </a:prstGeom>
            <a:solidFill>
              <a:srgbClr val="BFBFB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Ellipse 55"/>
            <p:cNvSpPr/>
            <p:nvPr/>
          </p:nvSpPr>
          <p:spPr>
            <a:xfrm>
              <a:off x="5701458" y="4122440"/>
              <a:ext cx="200052" cy="21637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5" name="Grouper 56"/>
          <p:cNvGrpSpPr/>
          <p:nvPr/>
        </p:nvGrpSpPr>
        <p:grpSpPr>
          <a:xfrm>
            <a:off x="4424789" y="5625191"/>
            <a:ext cx="3178437" cy="216370"/>
            <a:chOff x="2723073" y="4850981"/>
            <a:chExt cx="3178437" cy="216370"/>
          </a:xfrm>
        </p:grpSpPr>
        <p:sp>
          <p:nvSpPr>
            <p:cNvPr id="56" name="Ellipse 57"/>
            <p:cNvSpPr/>
            <p:nvPr/>
          </p:nvSpPr>
          <p:spPr>
            <a:xfrm>
              <a:off x="2723073" y="4850981"/>
              <a:ext cx="200052" cy="2163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Ellipse 58"/>
            <p:cNvSpPr/>
            <p:nvPr/>
          </p:nvSpPr>
          <p:spPr>
            <a:xfrm>
              <a:off x="3458911" y="4850981"/>
              <a:ext cx="200052" cy="21637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Ellipse 59"/>
            <p:cNvSpPr/>
            <p:nvPr/>
          </p:nvSpPr>
          <p:spPr>
            <a:xfrm>
              <a:off x="4232021" y="4850981"/>
              <a:ext cx="200052" cy="21637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Ellipse 60"/>
            <p:cNvSpPr/>
            <p:nvPr/>
          </p:nvSpPr>
          <p:spPr>
            <a:xfrm>
              <a:off x="5701458" y="4850981"/>
              <a:ext cx="200052" cy="21637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0" name="ZoneTexte 61"/>
          <p:cNvSpPr txBox="1"/>
          <p:nvPr/>
        </p:nvSpPr>
        <p:spPr>
          <a:xfrm rot="16200000">
            <a:off x="1207200" y="5148358"/>
            <a:ext cx="1963179" cy="305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60"/>
              </a:lnSpc>
            </a:pPr>
            <a:r>
              <a:rPr lang="fr-FR" dirty="0" smtClean="0"/>
              <a:t>Test set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9071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596044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35240"/>
            <a:ext cx="10327178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Inference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" y="308183"/>
            <a:ext cx="1305098" cy="979676"/>
          </a:xfrm>
          <a:prstGeom prst="rect">
            <a:avLst/>
          </a:prstGeom>
        </p:spPr>
      </p:pic>
      <p:grpSp>
        <p:nvGrpSpPr>
          <p:cNvPr id="6" name="Grouper 9"/>
          <p:cNvGrpSpPr/>
          <p:nvPr/>
        </p:nvGrpSpPr>
        <p:grpSpPr>
          <a:xfrm>
            <a:off x="2918129" y="2329733"/>
            <a:ext cx="6105987" cy="4222774"/>
            <a:chOff x="3935179" y="2290009"/>
            <a:chExt cx="5089755" cy="3348417"/>
          </a:xfrm>
        </p:grpSpPr>
        <p:pic>
          <p:nvPicPr>
            <p:cNvPr id="7" name="Image 2" descr="PRoNTo_evaluation_basic_Page_23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22" t="33392" r="1302" b="18484"/>
            <a:stretch/>
          </p:blipFill>
          <p:spPr>
            <a:xfrm>
              <a:off x="3935179" y="2290009"/>
              <a:ext cx="5089755" cy="3300308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3935179" y="2290009"/>
              <a:ext cx="673503" cy="5965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24330" y="5407501"/>
              <a:ext cx="673503" cy="230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75871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Different regularization on 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223" y="1439501"/>
            <a:ext cx="5614113" cy="541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34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596044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35240"/>
            <a:ext cx="10327178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Weight maps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" y="308183"/>
            <a:ext cx="1305098" cy="979676"/>
          </a:xfrm>
          <a:prstGeom prst="rect">
            <a:avLst/>
          </a:prstGeom>
        </p:spPr>
      </p:pic>
      <p:pic>
        <p:nvPicPr>
          <p:cNvPr id="6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52" y="914157"/>
            <a:ext cx="5889847" cy="583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78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 1 &amp;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fMRI data </a:t>
            </a:r>
            <a:r>
              <a:rPr lang="en-GB" dirty="0" smtClean="0">
                <a:latin typeface="Arial"/>
                <a:cs typeface="Arial"/>
              </a:rPr>
              <a:t>→</a:t>
            </a:r>
            <a:r>
              <a:rPr lang="en-GB" dirty="0" smtClean="0"/>
              <a:t> brain decoding</a:t>
            </a:r>
          </a:p>
          <a:p>
            <a:pPr lvl="1"/>
            <a:r>
              <a:rPr lang="en-GB" dirty="0" smtClean="0"/>
              <a:t>Based on raw signal + design</a:t>
            </a:r>
          </a:p>
          <a:p>
            <a:pPr lvl="1"/>
            <a:r>
              <a:rPr lang="en-GB" dirty="0" smtClean="0"/>
              <a:t>Using SVM</a:t>
            </a:r>
          </a:p>
          <a:p>
            <a:pPr lvl="1"/>
            <a:r>
              <a:rPr lang="en-GB" dirty="0" smtClean="0"/>
              <a:t>Weight maps + post hoc summary</a:t>
            </a:r>
          </a:p>
          <a:p>
            <a:endParaRPr lang="en-GB" dirty="0" smtClean="0"/>
          </a:p>
          <a:p>
            <a:r>
              <a:rPr lang="en-GB" dirty="0" err="1" smtClean="0"/>
              <a:t>sMRI</a:t>
            </a:r>
            <a:r>
              <a:rPr lang="en-GB" dirty="0" smtClean="0"/>
              <a:t> data </a:t>
            </a:r>
            <a:r>
              <a:rPr lang="en-GB" dirty="0">
                <a:latin typeface="Arial"/>
                <a:cs typeface="Arial"/>
              </a:rPr>
              <a:t>→</a:t>
            </a:r>
            <a:r>
              <a:rPr lang="en-GB" dirty="0"/>
              <a:t> </a:t>
            </a:r>
            <a:r>
              <a:rPr lang="en-GB" dirty="0" smtClean="0"/>
              <a:t>subject prediction</a:t>
            </a:r>
          </a:p>
          <a:p>
            <a:pPr lvl="1"/>
            <a:r>
              <a:rPr lang="en-GB" dirty="0" smtClean="0"/>
              <a:t>Based on segmented images (GM maps)</a:t>
            </a:r>
          </a:p>
          <a:p>
            <a:pPr lvl="1"/>
            <a:r>
              <a:rPr lang="en-GB" dirty="0" smtClean="0"/>
              <a:t>Using MKL with an atlas</a:t>
            </a:r>
          </a:p>
          <a:p>
            <a:pPr lvl="1"/>
            <a:r>
              <a:rPr lang="en-GB" dirty="0" smtClean="0"/>
              <a:t>Region + voxel weights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094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PRoNTo</a:t>
            </a:r>
            <a:r>
              <a:rPr lang="en-GB" dirty="0" smtClean="0"/>
              <a:t> framework</a:t>
            </a:r>
            <a:endParaRPr lang="en-GB" dirty="0"/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8"/>
          <a:stretch/>
        </p:blipFill>
        <p:spPr bwMode="auto">
          <a:xfrm>
            <a:off x="2478087" y="1454727"/>
            <a:ext cx="7235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1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596044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35240"/>
            <a:ext cx="10327178" cy="1325563"/>
          </a:xfrm>
        </p:spPr>
        <p:txBody>
          <a:bodyPr/>
          <a:lstStyle/>
          <a:p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" y="308183"/>
            <a:ext cx="1305098" cy="97967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757" y="230641"/>
            <a:ext cx="6565257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96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596044"/>
          </a:xfrm>
          <a:prstGeom prst="rect">
            <a:avLst/>
          </a:prstGeom>
          <a:solidFill>
            <a:srgbClr val="007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35240"/>
            <a:ext cx="10327178" cy="1325563"/>
          </a:xfrm>
        </p:spPr>
        <p:txBody>
          <a:bodyPr/>
          <a:lstStyle/>
          <a:p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651" y="1825625"/>
            <a:ext cx="11817927" cy="4932622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" y="308183"/>
            <a:ext cx="1305098" cy="97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12424"/>
      </p:ext>
    </p:extLst>
  </p:cSld>
  <p:clrMapOvr>
    <a:masterClrMapping/>
  </p:clrMapOvr>
</p:sld>
</file>

<file path=ppt/theme/theme1.xml><?xml version="1.0" encoding="utf-8"?>
<a:theme xmlns:a="http://schemas.openxmlformats.org/drawingml/2006/main" name="PRoNTo_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oNTo_Template.potx" id="{63819C98-AF83-4062-A298-F339E3A73BE8}" vid="{06DEBCE0-FD00-46F7-BB78-6FBFD6F924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479F8A200C4D48A051FD0BD6255964" ma:contentTypeVersion="8" ma:contentTypeDescription="Create a new document." ma:contentTypeScope="" ma:versionID="85e76ba9712f0d73773dffa524d0edd3">
  <xsd:schema xmlns:xsd="http://www.w3.org/2001/XMLSchema" xmlns:xs="http://www.w3.org/2001/XMLSchema" xmlns:p="http://schemas.microsoft.com/office/2006/metadata/properties" xmlns:ns2="fa7c2b44-da97-4f6d-ae1e-dc3d6bfa84b8" targetNamespace="http://schemas.microsoft.com/office/2006/metadata/properties" ma:root="true" ma:fieldsID="69e43aa09c8a23aab275bbb74cdf923f" ns2:_="">
    <xsd:import namespace="fa7c2b44-da97-4f6d-ae1e-dc3d6bfa84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7c2b44-da97-4f6d-ae1e-dc3d6bfa8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5319F0-0127-4A90-B88D-E5ECF7788027}"/>
</file>

<file path=customXml/itemProps2.xml><?xml version="1.0" encoding="utf-8"?>
<ds:datastoreItem xmlns:ds="http://schemas.openxmlformats.org/officeDocument/2006/customXml" ds:itemID="{30475292-0DAB-4AF0-B372-FF495C08B9A8}"/>
</file>

<file path=customXml/itemProps3.xml><?xml version="1.0" encoding="utf-8"?>
<ds:datastoreItem xmlns:ds="http://schemas.openxmlformats.org/officeDocument/2006/customXml" ds:itemID="{05223E37-BDBD-4065-AAEA-F868E019A494}"/>
</file>

<file path=docProps/app.xml><?xml version="1.0" encoding="utf-8"?>
<Properties xmlns="http://schemas.openxmlformats.org/officeDocument/2006/extended-properties" xmlns:vt="http://schemas.openxmlformats.org/officeDocument/2006/docPropsVTypes">
  <Template>PRoNTo_Template</Template>
  <TotalTime>1712</TotalTime>
  <Words>154</Words>
  <Application>Microsoft Office PowerPoint</Application>
  <PresentationFormat>Custom</PresentationFormat>
  <Paragraphs>74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PRoNTo_Template</vt:lpstr>
      <vt:lpstr>Wrap up of Day 2</vt:lpstr>
      <vt:lpstr>PowerPoint Presentation</vt:lpstr>
      <vt:lpstr>Classification &amp; regression performance</vt:lpstr>
      <vt:lpstr>Cross-validation</vt:lpstr>
      <vt:lpstr>Inference</vt:lpstr>
      <vt:lpstr>Different regularization on w</vt:lpstr>
      <vt:lpstr>Weight maps</vt:lpstr>
      <vt:lpstr>Demo 1 &amp; 2</vt:lpstr>
      <vt:lpstr>PRoNTo framework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 Phillips</dc:creator>
  <cp:lastModifiedBy>Christophe Phillips</cp:lastModifiedBy>
  <cp:revision>17</cp:revision>
  <dcterms:created xsi:type="dcterms:W3CDTF">2018-05-14T22:47:25Z</dcterms:created>
  <dcterms:modified xsi:type="dcterms:W3CDTF">2021-09-17T10:01:14Z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0x0101009E479F8A200C4D48A051FD0BD6255964</vt:lpwstr>
  </property>
</Properties>
</file>