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20" r:id="rId1"/>
  </p:sldMasterIdLst>
  <p:notesMasterIdLst>
    <p:notesMasterId r:id="rId3"/>
  </p:notesMasterIdLst>
  <p:sldIdLst>
    <p:sldId id="35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3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3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40"/>
    <p:restoredTop sz="79744" autoAdjust="0"/>
  </p:normalViewPr>
  <p:slideViewPr>
    <p:cSldViewPr snapToGrid="0" snapToObjects="1">
      <p:cViewPr varScale="1">
        <p:scale>
          <a:sx n="57" d="100"/>
          <a:sy n="57" d="100"/>
        </p:scale>
        <p:origin x="78" y="816"/>
      </p:cViewPr>
      <p:guideLst>
        <p:guide orient="horz" pos="3339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6" d="100"/>
        <a:sy n="8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4BC047-EFB0-9A44-B931-107119400EE5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567F44-9F58-0142-B635-40D087808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0479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567F44-9F58-0142-B635-40D0878088D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279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4112787"/>
          </a:xfrm>
          <a:prstGeom prst="rect">
            <a:avLst/>
          </a:prstGeom>
          <a:solidFill>
            <a:srgbClr val="0073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230982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 b="1">
                <a:solidFill>
                  <a:schemeClr val="bg1">
                    <a:lumMod val="95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80951" y="4214419"/>
            <a:ext cx="5955957" cy="1129350"/>
          </a:xfrm>
        </p:spPr>
        <p:txBody>
          <a:bodyPr>
            <a:noAutofit/>
          </a:bodyPr>
          <a:lstStyle>
            <a:lvl1pPr marL="0" indent="0" algn="ctr">
              <a:buNone/>
              <a:defRPr sz="4000" b="1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847" y="5108926"/>
            <a:ext cx="2161309" cy="1622394"/>
          </a:xfrm>
          <a:prstGeom prst="rect">
            <a:avLst/>
          </a:prstGeom>
        </p:spPr>
      </p:pic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7510848" y="5445401"/>
            <a:ext cx="4038600" cy="1162050"/>
          </a:xfrm>
        </p:spPr>
        <p:txBody>
          <a:bodyPr/>
          <a:lstStyle>
            <a:lvl1pPr marL="0" indent="0">
              <a:buNone/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49457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1400431"/>
          </a:xfrm>
          <a:prstGeom prst="rect">
            <a:avLst/>
          </a:prstGeom>
          <a:solidFill>
            <a:srgbClr val="0073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7698" y="387598"/>
            <a:ext cx="9597082" cy="74922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5458" y="1688549"/>
            <a:ext cx="11129321" cy="458044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46" y="132220"/>
            <a:ext cx="1556952" cy="1168731"/>
          </a:xfrm>
          <a:prstGeom prst="rect">
            <a:avLst/>
          </a:prstGeom>
        </p:spPr>
      </p:pic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535459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4/14/2018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J. Schrouff - Course 2018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21579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CA28C-6167-5A4A-B734-BF2B4FC8A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768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4/14/2018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Schrouff - Course 2018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CA28C-6167-5A4A-B734-BF2B4FC8A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373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1400431"/>
          </a:xfrm>
          <a:prstGeom prst="rect">
            <a:avLst/>
          </a:prstGeom>
          <a:solidFill>
            <a:srgbClr val="0073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46" y="132220"/>
            <a:ext cx="1556952" cy="116873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5458" y="1688549"/>
            <a:ext cx="5484341" cy="44884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88549"/>
            <a:ext cx="5492579" cy="44884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067698" y="387598"/>
            <a:ext cx="9597082" cy="74922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535459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4/14/2018</a:t>
            </a: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J. Schrouff - Course 2018</a:t>
            </a: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21579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CA28C-6167-5A4A-B734-BF2B4FC8A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6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459" y="1574071"/>
            <a:ext cx="54621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459" y="2397982"/>
            <a:ext cx="5462116" cy="37968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574071"/>
            <a:ext cx="5492579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397983"/>
            <a:ext cx="5492579" cy="379687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12192000" cy="1400431"/>
          </a:xfrm>
          <a:prstGeom prst="rect">
            <a:avLst/>
          </a:prstGeom>
          <a:solidFill>
            <a:srgbClr val="0073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46" y="132220"/>
            <a:ext cx="1556952" cy="1168731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067698" y="387598"/>
            <a:ext cx="9597082" cy="74922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0"/>
          </p:nvPr>
        </p:nvSpPr>
        <p:spPr>
          <a:xfrm>
            <a:off x="535459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4/14/2018</a:t>
            </a:r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J. Schrouff - Course 2018</a:t>
            </a: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21579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CA28C-6167-5A4A-B734-BF2B4FC8A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377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4/14/2018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Schrouff - Course 2018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CA28C-6167-5A4A-B734-BF2B4FC8A9C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1400431"/>
          </a:xfrm>
          <a:prstGeom prst="rect">
            <a:avLst/>
          </a:prstGeom>
          <a:solidFill>
            <a:srgbClr val="0073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46" y="132220"/>
            <a:ext cx="1556952" cy="1168731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067698" y="387598"/>
            <a:ext cx="9597082" cy="74922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0688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4/14/2018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Schrouff - Course 2018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CA28C-6167-5A4A-B734-BF2B4FC8A9CF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400431"/>
          </a:xfrm>
          <a:prstGeom prst="rect">
            <a:avLst/>
          </a:prstGeom>
          <a:solidFill>
            <a:srgbClr val="0073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46" y="132220"/>
            <a:ext cx="1556952" cy="1168731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067698" y="387598"/>
            <a:ext cx="9597082" cy="74922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3577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4/14/2018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Schrouff - Course 2018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CA28C-6167-5A4A-B734-BF2B4FC8A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152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4/14/2018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Schrouff - Course 2018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CA28C-6167-5A4A-B734-BF2B4FC8A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766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5458" y="1688550"/>
            <a:ext cx="11129321" cy="456832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1400431"/>
          </a:xfrm>
          <a:prstGeom prst="rect">
            <a:avLst/>
          </a:prstGeom>
          <a:solidFill>
            <a:srgbClr val="0073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46" y="132220"/>
            <a:ext cx="1556952" cy="1168731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067698" y="387598"/>
            <a:ext cx="9597082" cy="74922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35459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4/14/2018</a:t>
            </a: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J. Schrouff - Course 2018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21579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CA28C-6167-5A4A-B734-BF2B4FC8A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462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4/14/2018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Schrouff - Course 2018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CA28C-6167-5A4A-B734-BF2B4FC8A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173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459" y="1532650"/>
            <a:ext cx="11129320" cy="4724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5459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4/14/2018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J. Schrouff - Course 2018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21579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CA28C-6167-5A4A-B734-BF2B4FC8A9C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067697" y="387598"/>
            <a:ext cx="9910119" cy="74922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Click to edit Master title style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537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1">
            <a:extLst>
              <a:ext uri="{FF2B5EF4-FFF2-40B4-BE49-F238E27FC236}">
                <a16:creationId xmlns:a16="http://schemas.microsoft.com/office/drawing/2014/main" id="{FC5543DF-2B15-1F4D-9578-45737D8D76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0" y="1814317"/>
            <a:ext cx="12093575" cy="527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800100" indent="-3429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257300" indent="-3429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457200" lvl="1" indent="0">
              <a:lnSpc>
                <a:spcPct val="70000"/>
              </a:lnSpc>
            </a:pPr>
            <a:endParaRPr lang="en-US" altLang="en-US" dirty="0">
              <a:latin typeface="Calibri" panose="020F0502020204030204" pitchFamily="34" charset="0"/>
            </a:endParaRPr>
          </a:p>
          <a:p>
            <a:pPr lvl="1">
              <a:lnSpc>
                <a:spcPct val="70000"/>
              </a:lnSpc>
              <a:buFont typeface="Arial" panose="020B0604020202020204" pitchFamily="34" charset="0"/>
              <a:buChar char="•"/>
            </a:pPr>
            <a:r>
              <a:rPr lang="en-US" altLang="en-US" dirty="0" err="1">
                <a:latin typeface="Calibri" panose="020F0502020204030204" pitchFamily="34" charset="0"/>
              </a:rPr>
              <a:t>PRoNTo</a:t>
            </a:r>
            <a:r>
              <a:rPr lang="en-US" altLang="en-US" dirty="0">
                <a:latin typeface="Calibri" panose="020F0502020204030204" pitchFamily="34" charset="0"/>
              </a:rPr>
              <a:t> v3.0 will be released in the next days.</a:t>
            </a:r>
          </a:p>
          <a:p>
            <a:pPr lvl="1">
              <a:lnSpc>
                <a:spcPct val="70000"/>
              </a:lnSpc>
              <a:buFont typeface="Arial" panose="020B0604020202020204" pitchFamily="34" charset="0"/>
              <a:buChar char="•"/>
            </a:pPr>
            <a:endParaRPr lang="en-US" altLang="en-US" dirty="0">
              <a:latin typeface="Calibri" panose="020F0502020204030204" pitchFamily="34" charset="0"/>
            </a:endParaRPr>
          </a:p>
          <a:p>
            <a:pPr lvl="1">
              <a:lnSpc>
                <a:spcPct val="70000"/>
              </a:lnSpc>
              <a:buFont typeface="Arial" panose="020B0604020202020204" pitchFamily="34" charset="0"/>
              <a:buChar char="•"/>
            </a:pPr>
            <a:endParaRPr lang="en-US" altLang="en-US" dirty="0">
              <a:latin typeface="Calibri" panose="020F0502020204030204" pitchFamily="34" charset="0"/>
            </a:endParaRPr>
          </a:p>
          <a:p>
            <a:pPr lvl="1">
              <a:lnSpc>
                <a:spcPct val="7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</a:rPr>
              <a:t>We will keep the course material on the </a:t>
            </a:r>
            <a:r>
              <a:rPr lang="en-US" altLang="en-US" dirty="0" err="1">
                <a:latin typeface="Calibri" panose="020F0502020204030204" pitchFamily="34" charset="0"/>
              </a:rPr>
              <a:t>PRoNTo</a:t>
            </a:r>
            <a:r>
              <a:rPr lang="en-US" altLang="en-US" dirty="0">
                <a:latin typeface="Calibri" panose="020F0502020204030204" pitchFamily="34" charset="0"/>
              </a:rPr>
              <a:t> course MS Teams channels for some time. Please do not share or distribute the material.</a:t>
            </a:r>
          </a:p>
          <a:p>
            <a:pPr marL="457200" lvl="1" indent="0">
              <a:lnSpc>
                <a:spcPct val="70000"/>
              </a:lnSpc>
            </a:pPr>
            <a:endParaRPr lang="en-US" altLang="en-US" dirty="0">
              <a:latin typeface="Calibri" panose="020F0502020204030204" pitchFamily="34" charset="0"/>
            </a:endParaRPr>
          </a:p>
          <a:p>
            <a:pPr marL="457200" lvl="1" indent="0">
              <a:lnSpc>
                <a:spcPct val="70000"/>
              </a:lnSpc>
            </a:pPr>
            <a:endParaRPr lang="en-US" altLang="en-US" dirty="0">
              <a:latin typeface="Calibri" panose="020F0502020204030204" pitchFamily="34" charset="0"/>
            </a:endParaRPr>
          </a:p>
          <a:p>
            <a:pPr lvl="1">
              <a:lnSpc>
                <a:spcPct val="7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</a:rPr>
              <a:t>The course material will soon be available on a dedicated course page.</a:t>
            </a:r>
          </a:p>
          <a:p>
            <a:pPr lvl="1">
              <a:lnSpc>
                <a:spcPct val="70000"/>
              </a:lnSpc>
              <a:buFont typeface="Arial" panose="020B0604020202020204" pitchFamily="34" charset="0"/>
              <a:buChar char="•"/>
            </a:pPr>
            <a:endParaRPr lang="en-US" altLang="en-US" dirty="0">
              <a:latin typeface="Calibri" panose="020F0502020204030204" pitchFamily="34" charset="0"/>
            </a:endParaRPr>
          </a:p>
          <a:p>
            <a:pPr lvl="1">
              <a:lnSpc>
                <a:spcPct val="70000"/>
              </a:lnSpc>
              <a:buFont typeface="Arial" panose="020B0604020202020204" pitchFamily="34" charset="0"/>
              <a:buChar char="•"/>
            </a:pPr>
            <a:endParaRPr lang="en-US" altLang="en-US" dirty="0">
              <a:latin typeface="Calibri" panose="020F0502020204030204" pitchFamily="34" charset="0"/>
            </a:endParaRPr>
          </a:p>
          <a:p>
            <a:pPr lvl="1">
              <a:lnSpc>
                <a:spcPct val="7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</a:rPr>
              <a:t>Please subscribe to the </a:t>
            </a:r>
            <a:r>
              <a:rPr lang="en-US" altLang="en-US" dirty="0" err="1">
                <a:latin typeface="Calibri" panose="020F0502020204030204" pitchFamily="34" charset="0"/>
              </a:rPr>
              <a:t>PRoNTo</a:t>
            </a:r>
            <a:r>
              <a:rPr lang="en-US" altLang="en-US" dirty="0">
                <a:latin typeface="Calibri" panose="020F0502020204030204" pitchFamily="34" charset="0"/>
              </a:rPr>
              <a:t> mailing list (</a:t>
            </a:r>
            <a:r>
              <a:rPr lang="en-US" altLang="en-US" dirty="0" err="1">
                <a:latin typeface="Calibri" panose="020F0502020204030204" pitchFamily="34" charset="0"/>
              </a:rPr>
              <a:t>PRoNTo</a:t>
            </a:r>
            <a:r>
              <a:rPr lang="en-US" altLang="en-US" dirty="0">
                <a:latin typeface="Calibri" panose="020F0502020204030204" pitchFamily="34" charset="0"/>
              </a:rPr>
              <a:t>-users) to get future updates on </a:t>
            </a:r>
            <a:r>
              <a:rPr lang="en-US" altLang="en-US" dirty="0" err="1">
                <a:latin typeface="Calibri" panose="020F0502020204030204" pitchFamily="34" charset="0"/>
              </a:rPr>
              <a:t>PRoNTo</a:t>
            </a:r>
            <a:r>
              <a:rPr lang="en-US" altLang="en-US" dirty="0">
                <a:latin typeface="Calibri" panose="020F0502020204030204" pitchFamily="34" charset="0"/>
              </a:rPr>
              <a:t>.</a:t>
            </a:r>
          </a:p>
          <a:p>
            <a:pPr lvl="1">
              <a:lnSpc>
                <a:spcPct val="70000"/>
              </a:lnSpc>
              <a:buFont typeface="Arial" panose="020B0604020202020204" pitchFamily="34" charset="0"/>
              <a:buChar char="•"/>
            </a:pPr>
            <a:endParaRPr lang="en-US" altLang="en-US" dirty="0">
              <a:latin typeface="Calibri" panose="020F0502020204030204" pitchFamily="34" charset="0"/>
            </a:endParaRPr>
          </a:p>
          <a:p>
            <a:pPr lvl="1">
              <a:lnSpc>
                <a:spcPct val="70000"/>
              </a:lnSpc>
              <a:buFont typeface="Arial" panose="020B0604020202020204" pitchFamily="34" charset="0"/>
              <a:buChar char="•"/>
            </a:pPr>
            <a:endParaRPr lang="en-US" altLang="en-US" dirty="0">
              <a:latin typeface="Calibri" panose="020F0502020204030204" pitchFamily="34" charset="0"/>
            </a:endParaRPr>
          </a:p>
          <a:p>
            <a:pPr lvl="1">
              <a:lnSpc>
                <a:spcPct val="70000"/>
              </a:lnSpc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</a:rPr>
              <a:t>Thank you all for participating in the course!</a:t>
            </a:r>
          </a:p>
          <a:p>
            <a:pPr lvl="1">
              <a:lnSpc>
                <a:spcPct val="70000"/>
              </a:lnSpc>
              <a:buFont typeface="Arial" panose="020B0604020202020204" pitchFamily="34" charset="0"/>
              <a:buChar char="•"/>
            </a:pPr>
            <a:endParaRPr lang="en-US" altLang="en-US" dirty="0">
              <a:latin typeface="Calibri" panose="020F0502020204030204" pitchFamily="34" charset="0"/>
            </a:endParaRPr>
          </a:p>
          <a:p>
            <a:pPr marL="457200" lvl="1" indent="0">
              <a:lnSpc>
                <a:spcPct val="70000"/>
              </a:lnSpc>
            </a:pPr>
            <a:endParaRPr lang="en-US" altLang="en-US" dirty="0">
              <a:latin typeface="Calibri" panose="020F0502020204030204" pitchFamily="34" charset="0"/>
            </a:endParaRPr>
          </a:p>
          <a:p>
            <a:pPr lvl="1">
              <a:lnSpc>
                <a:spcPct val="70000"/>
              </a:lnSpc>
              <a:buFont typeface="Arial" panose="020B0604020202020204" pitchFamily="34" charset="0"/>
              <a:buChar char="•"/>
            </a:pPr>
            <a:endParaRPr lang="en-US" altLang="en-US" dirty="0">
              <a:latin typeface="Calibri" panose="020F0502020204030204" pitchFamily="34" charset="0"/>
            </a:endParaRPr>
          </a:p>
          <a:p>
            <a:pPr lvl="1">
              <a:lnSpc>
                <a:spcPct val="70000"/>
              </a:lnSpc>
              <a:buFont typeface="Arial" panose="020B0604020202020204" pitchFamily="34" charset="0"/>
              <a:buChar char="•"/>
            </a:pPr>
            <a:endParaRPr lang="en-US" altLang="en-US" dirty="0">
              <a:latin typeface="Calibri" panose="020F0502020204030204" pitchFamily="34" charset="0"/>
            </a:endParaRP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D68B9017-41DA-5741-9060-A14D39179364}"/>
              </a:ext>
            </a:extLst>
          </p:cNvPr>
          <p:cNvSpPr txBox="1">
            <a:spLocks/>
          </p:cNvSpPr>
          <p:nvPr/>
        </p:nvSpPr>
        <p:spPr>
          <a:xfrm>
            <a:off x="2067698" y="387598"/>
            <a:ext cx="9597082" cy="74922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Closing Remarks</a:t>
            </a:r>
          </a:p>
        </p:txBody>
      </p:sp>
    </p:spTree>
    <p:extLst>
      <p:ext uri="{BB962C8B-B14F-4D97-AF65-F5344CB8AC3E}">
        <p14:creationId xmlns:p14="http://schemas.microsoft.com/office/powerpoint/2010/main" val="3482685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uiExpand="1" build="p"/>
    </p:bldLst>
  </p:timing>
</p:sld>
</file>

<file path=ppt/theme/theme1.xml><?xml version="1.0" encoding="utf-8"?>
<a:theme xmlns:a="http://schemas.openxmlformats.org/drawingml/2006/main" name="PRoNTo_Template">
  <a:themeElements>
    <a:clrScheme name="Custom 1">
      <a:dk1>
        <a:sysClr val="windowText" lastClr="000000"/>
      </a:dk1>
      <a:lt1>
        <a:srgbClr val="FFFFFF"/>
      </a:lt1>
      <a:dk2>
        <a:srgbClr val="007397"/>
      </a:dk2>
      <a:lt2>
        <a:srgbClr val="D8D8D8"/>
      </a:lt2>
      <a:accent1>
        <a:srgbClr val="007397"/>
      </a:accent1>
      <a:accent2>
        <a:srgbClr val="C350C0"/>
      </a:accent2>
      <a:accent3>
        <a:srgbClr val="A5A5A5"/>
      </a:accent3>
      <a:accent4>
        <a:srgbClr val="4B0047"/>
      </a:accent4>
      <a:accent5>
        <a:srgbClr val="4FAE71"/>
      </a:accent5>
      <a:accent6>
        <a:srgbClr val="00A8BF"/>
      </a:accent6>
      <a:hlink>
        <a:srgbClr val="4B0047"/>
      </a:hlink>
      <a:folHlink>
        <a:srgbClr val="00A8B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768A844A-778B-4241-BDB7-4F61A7AC2E72}" vid="{3A02620F-5582-4269-876A-6F615A27876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E479F8A200C4D48A051FD0BD6255964" ma:contentTypeVersion="8" ma:contentTypeDescription="Create a new document." ma:contentTypeScope="" ma:versionID="85e76ba9712f0d73773dffa524d0edd3">
  <xsd:schema xmlns:xsd="http://www.w3.org/2001/XMLSchema" xmlns:xs="http://www.w3.org/2001/XMLSchema" xmlns:p="http://schemas.microsoft.com/office/2006/metadata/properties" xmlns:ns2="fa7c2b44-da97-4f6d-ae1e-dc3d6bfa84b8" targetNamespace="http://schemas.microsoft.com/office/2006/metadata/properties" ma:root="true" ma:fieldsID="69e43aa09c8a23aab275bbb74cdf923f" ns2:_="">
    <xsd:import namespace="fa7c2b44-da97-4f6d-ae1e-dc3d6bfa84b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7c2b44-da97-4f6d-ae1e-dc3d6bfa84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Length (seconds)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1BFD933-F485-463D-8C7D-EDE544C4373B}"/>
</file>

<file path=customXml/itemProps2.xml><?xml version="1.0" encoding="utf-8"?>
<ds:datastoreItem xmlns:ds="http://schemas.openxmlformats.org/officeDocument/2006/customXml" ds:itemID="{7F09994D-1C4B-4ECC-BC70-CDBD75D8EE0D}"/>
</file>

<file path=customXml/itemProps3.xml><?xml version="1.0" encoding="utf-8"?>
<ds:datastoreItem xmlns:ds="http://schemas.openxmlformats.org/officeDocument/2006/customXml" ds:itemID="{C4BC8C9C-66BF-4EA1-BB09-0DD94FCDC326}"/>
</file>

<file path=docProps/app.xml><?xml version="1.0" encoding="utf-8"?>
<Properties xmlns="http://schemas.openxmlformats.org/officeDocument/2006/extended-properties" xmlns:vt="http://schemas.openxmlformats.org/officeDocument/2006/docPropsVTypes">
  <Template>PRoNTo_Template</Template>
  <TotalTime>6692</TotalTime>
  <Words>78</Words>
  <Application>Microsoft Office PowerPoint</Application>
  <PresentationFormat>Widescreen</PresentationFormat>
  <Paragraphs>18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PRoNTo_Template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Measures of performance</dc:title>
  <dc:creator>Maria</dc:creator>
  <cp:lastModifiedBy>Mourao-Miranda, Janaina</cp:lastModifiedBy>
  <cp:revision>255</cp:revision>
  <dcterms:created xsi:type="dcterms:W3CDTF">2016-12-08T09:08:28Z</dcterms:created>
  <dcterms:modified xsi:type="dcterms:W3CDTF">2021-09-17T16:33:19Z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0x0101009E479F8A200C4D48A051FD0BD6255964</vt:lpwstr>
  </property>
</Properties>
</file>